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6" r:id="rId8"/>
    <p:sldId id="267" r:id="rId9"/>
    <p:sldId id="269" r:id="rId10"/>
    <p:sldId id="261" r:id="rId11"/>
    <p:sldId id="268" r:id="rId12"/>
    <p:sldId id="270" r:id="rId13"/>
    <p:sldId id="262" r:id="rId14"/>
    <p:sldId id="265" r:id="rId15"/>
    <p:sldId id="26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9E06FE5-96B1-4BD1-A0E1-D51932A45276}">
          <p14:sldIdLst>
            <p14:sldId id="256"/>
            <p14:sldId id="257"/>
            <p14:sldId id="258"/>
            <p14:sldId id="259"/>
            <p14:sldId id="260"/>
            <p14:sldId id="264"/>
            <p14:sldId id="266"/>
          </p14:sldIdLst>
        </p14:section>
        <p14:section name="Untitled Section" id="{E325D501-A5E9-4241-824A-A838AF85B272}">
          <p14:sldIdLst>
            <p14:sldId id="267"/>
            <p14:sldId id="269"/>
            <p14:sldId id="261"/>
            <p14:sldId id="268"/>
            <p14:sldId id="270"/>
            <p14:sldId id="262"/>
            <p14:sldId id="265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0B8EFCF-52D8-498C-BBBA-A276AAC348F0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4E812140-ED71-4012-A39B-C29833EA7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74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EFCF-52D8-498C-BBBA-A276AAC348F0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2140-ED71-4012-A39B-C29833EA7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00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EFCF-52D8-498C-BBBA-A276AAC348F0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2140-ED71-4012-A39B-C29833EA7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397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EFCF-52D8-498C-BBBA-A276AAC348F0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2140-ED71-4012-A39B-C29833EA7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374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EFCF-52D8-498C-BBBA-A276AAC348F0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2140-ED71-4012-A39B-C29833EA7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99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EFCF-52D8-498C-BBBA-A276AAC348F0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2140-ED71-4012-A39B-C29833EA7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825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EFCF-52D8-498C-BBBA-A276AAC348F0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2140-ED71-4012-A39B-C29833EA7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23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0B8EFCF-52D8-498C-BBBA-A276AAC348F0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2140-ED71-4012-A39B-C29833EA7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39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0B8EFCF-52D8-498C-BBBA-A276AAC348F0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2140-ED71-4012-A39B-C29833EA7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45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EFCF-52D8-498C-BBBA-A276AAC348F0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2140-ED71-4012-A39B-C29833EA7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473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EFCF-52D8-498C-BBBA-A276AAC348F0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2140-ED71-4012-A39B-C29833EA7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EFCF-52D8-498C-BBBA-A276AAC348F0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2140-ED71-4012-A39B-C29833EA7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0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EFCF-52D8-498C-BBBA-A276AAC348F0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2140-ED71-4012-A39B-C29833EA7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04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EFCF-52D8-498C-BBBA-A276AAC348F0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2140-ED71-4012-A39B-C29833EA7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37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EFCF-52D8-498C-BBBA-A276AAC348F0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2140-ED71-4012-A39B-C29833EA7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560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EFCF-52D8-498C-BBBA-A276AAC348F0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2140-ED71-4012-A39B-C29833EA7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20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EFCF-52D8-498C-BBBA-A276AAC348F0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2140-ED71-4012-A39B-C29833EA7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8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0B8EFCF-52D8-498C-BBBA-A276AAC348F0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E812140-ED71-4012-A39B-C29833EA7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376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 the Way: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What’s Next for Bisexuality in the Church?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61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QUEERING SCRIPTURE</a:t>
            </a:r>
            <a:br>
              <a:rPr lang="en-US" b="1" dirty="0" smtClean="0"/>
            </a:br>
            <a:r>
              <a:rPr lang="en-US" sz="4000" dirty="0" smtClean="0"/>
              <a:t>BISEXUALITY AND THEOLOGY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0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BUSTING THE 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insights into the both/and paradox of Christian theology: </a:t>
            </a:r>
            <a:br>
              <a:rPr lang="en-US" dirty="0" smtClean="0"/>
            </a:br>
            <a:r>
              <a:rPr lang="en-US" dirty="0" smtClean="0"/>
              <a:t>	We are </a:t>
            </a:r>
            <a:r>
              <a:rPr lang="en-US" i="1" dirty="0" smtClean="0"/>
              <a:t>both</a:t>
            </a:r>
            <a:r>
              <a:rPr lang="en-US" dirty="0" smtClean="0"/>
              <a:t> sinners </a:t>
            </a:r>
            <a:r>
              <a:rPr lang="en-US" i="1" dirty="0" smtClean="0"/>
              <a:t>and </a:t>
            </a:r>
            <a:r>
              <a:rPr lang="en-US" dirty="0" smtClean="0"/>
              <a:t>saints</a:t>
            </a:r>
            <a:br>
              <a:rPr lang="en-US" dirty="0" smtClean="0"/>
            </a:br>
            <a:r>
              <a:rPr lang="en-US" dirty="0" smtClean="0"/>
              <a:t>	Jesus is </a:t>
            </a:r>
            <a:r>
              <a:rPr lang="en-US" i="1" dirty="0" smtClean="0"/>
              <a:t>both</a:t>
            </a:r>
            <a:r>
              <a:rPr lang="en-US" dirty="0" smtClean="0"/>
              <a:t> God </a:t>
            </a:r>
            <a:r>
              <a:rPr lang="en-US" i="1" dirty="0" smtClean="0"/>
              <a:t>and</a:t>
            </a:r>
            <a:r>
              <a:rPr lang="en-US" dirty="0" smtClean="0"/>
              <a:t> man</a:t>
            </a:r>
            <a:br>
              <a:rPr lang="en-US" dirty="0" smtClean="0"/>
            </a:br>
            <a:r>
              <a:rPr lang="en-US" dirty="0" smtClean="0"/>
              <a:t>	We are </a:t>
            </a:r>
            <a:r>
              <a:rPr lang="en-US" i="1" dirty="0" smtClean="0"/>
              <a:t>both</a:t>
            </a:r>
            <a:r>
              <a:rPr lang="en-US" dirty="0" smtClean="0"/>
              <a:t> a body </a:t>
            </a:r>
            <a:r>
              <a:rPr lang="en-US" i="1" dirty="0" smtClean="0"/>
              <a:t>and</a:t>
            </a:r>
            <a:r>
              <a:rPr lang="en-US" dirty="0" smtClean="0"/>
              <a:t> a soul</a:t>
            </a:r>
          </a:p>
          <a:p>
            <a:r>
              <a:rPr lang="en-US" dirty="0" smtClean="0"/>
              <a:t>The trinity as a queer, divine orgy</a:t>
            </a:r>
          </a:p>
          <a:p>
            <a:r>
              <a:rPr lang="en-US" dirty="0" smtClean="0"/>
              <a:t>The Wesleyan Quadrilateral and Me</a:t>
            </a:r>
          </a:p>
        </p:txBody>
      </p:sp>
    </p:spTree>
    <p:extLst>
      <p:ext uri="{BB962C8B-B14F-4D97-AF65-F5344CB8AC3E}">
        <p14:creationId xmlns:p14="http://schemas.microsoft.com/office/powerpoint/2010/main" val="195755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with Breasts (El </a:t>
            </a:r>
            <a:r>
              <a:rPr lang="en-US" dirty="0" err="1" smtClean="0"/>
              <a:t>Shaddai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0708" y="2630875"/>
            <a:ext cx="8825659" cy="10541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The Odes of Solomon, </a:t>
            </a:r>
            <a:r>
              <a:rPr lang="en-US" dirty="0" smtClean="0"/>
              <a:t>Ode 19</a:t>
            </a:r>
          </a:p>
          <a:p>
            <a:pPr marL="0" indent="0">
              <a:buNone/>
            </a:pPr>
            <a:r>
              <a:rPr lang="en-US" sz="1400" dirty="0"/>
              <a:t>*</a:t>
            </a:r>
            <a:r>
              <a:rPr lang="en-US" sz="1400" dirty="0" smtClean="0"/>
              <a:t>A cup of milk was offered to me, and I drank it in the sweetness of the Lord’s kindness.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07962" y="3392587"/>
            <a:ext cx="87614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*The Son is the cup, and the Father is He who was milked, and the Holy Spirit is She who milked Him.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07962" y="3684974"/>
            <a:ext cx="86674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*Because His breasts were full, and it was undesirable that His milk should be ineffectually released.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107962" y="3977362"/>
            <a:ext cx="86674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*The Holy Spirit opened Her bosom, and mixed the milk of the two breasts of the Father. 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107962" y="4285138"/>
            <a:ext cx="8667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*Then She gave the mixture to the generation…and those who have received it are in the perfection of the right hand. 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090708" y="4808358"/>
            <a:ext cx="8714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*The womb of the Virgin took it, and she received conception and gave birth.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1107962" y="5100746"/>
            <a:ext cx="8609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*So the Virgin became a mother with great mercies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20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SACRED SPACES</a:t>
            </a:r>
            <a:br>
              <a:rPr lang="en-US" b="1" dirty="0" smtClean="0"/>
            </a:br>
            <a:r>
              <a:rPr lang="en-US" sz="3200" dirty="0" smtClean="0"/>
              <a:t>TRUE LGBT+ INCLUSION IN YOUR CHURCH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54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 JUST THE “L” AND THE “G”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Don’t assume someone is straight, lesbian, gay, or cisgender.</a:t>
            </a:r>
          </a:p>
          <a:p>
            <a:r>
              <a:rPr lang="en-US" dirty="0" smtClean="0"/>
              <a:t>“Gay” is not an inclusive term. “Lesbian and gay” isn’t either.</a:t>
            </a:r>
          </a:p>
          <a:p>
            <a:r>
              <a:rPr lang="en-US" dirty="0" smtClean="0"/>
              <a:t>If you say “LGBT,” mean it.</a:t>
            </a:r>
          </a:p>
          <a:p>
            <a:r>
              <a:rPr lang="en-US" dirty="0" smtClean="0"/>
              <a:t>Don’t preach messages disallowing “opposite-gender friendships.”</a:t>
            </a:r>
            <a:endParaRPr lang="en-US" dirty="0"/>
          </a:p>
          <a:p>
            <a:r>
              <a:rPr lang="en-US" dirty="0" smtClean="0"/>
              <a:t>Bisexual people are the largest, and among the most vulnerable, group in the LGBT community.</a:t>
            </a:r>
          </a:p>
          <a:p>
            <a:r>
              <a:rPr lang="en-US" dirty="0" smtClean="0"/>
              <a:t>Make sure your LGBT group/space isn’t hostile to bisexual people.</a:t>
            </a:r>
          </a:p>
          <a:p>
            <a:r>
              <a:rPr lang="en-US" dirty="0" smtClean="0"/>
              <a:t>Use “partner” or “spouse” instead of “husband” or “wife.“</a:t>
            </a:r>
          </a:p>
          <a:p>
            <a:r>
              <a:rPr lang="en-US" dirty="0" smtClean="0"/>
              <a:t>Encourage LGBT people to teach biblical narratives from a queer perspective.</a:t>
            </a:r>
          </a:p>
          <a:p>
            <a:r>
              <a:rPr lang="en-US" dirty="0" smtClean="0"/>
              <a:t>Use gender-inclusive terms in your entire worship service.</a:t>
            </a:r>
          </a:p>
        </p:txBody>
      </p:sp>
    </p:spTree>
    <p:extLst>
      <p:ext uri="{BB962C8B-B14F-4D97-AF65-F5344CB8AC3E}">
        <p14:creationId xmlns:p14="http://schemas.microsoft.com/office/powerpoint/2010/main" val="7802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Q &amp; 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Ask us Anything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83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Samantha Field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Christian bisexual feminist rape victim advocate</a:t>
            </a:r>
          </a:p>
          <a:p>
            <a:r>
              <a:rPr lang="en-US" dirty="0" smtClean="0"/>
              <a:t>Blogs @ samanthapfield.com</a:t>
            </a:r>
            <a:br>
              <a:rPr lang="en-US" dirty="0" smtClean="0"/>
            </a:br>
            <a:r>
              <a:rPr lang="en-US" dirty="0" smtClean="0"/>
              <a:t>@</a:t>
            </a:r>
            <a:r>
              <a:rPr lang="en-US" dirty="0" err="1" smtClean="0"/>
              <a:t>samanthapfield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16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Eliel Cruz-Lopez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4244666" cy="2283824"/>
          </a:xfrm>
        </p:spPr>
        <p:txBody>
          <a:bodyPr/>
          <a:lstStyle/>
          <a:p>
            <a:r>
              <a:rPr lang="en-US" dirty="0" smtClean="0"/>
              <a:t>Christian Bisexual Educator</a:t>
            </a:r>
          </a:p>
          <a:p>
            <a:r>
              <a:rPr lang="en-US" dirty="0" smtClean="0"/>
              <a:t>Founded </a:t>
            </a:r>
            <a:r>
              <a:rPr lang="en-US" b="1" dirty="0"/>
              <a:t>intercollegiate Adventist Gay-</a:t>
            </a:r>
            <a:r>
              <a:rPr lang="en-US" b="1" dirty="0" err="1"/>
              <a:t>Staight</a:t>
            </a:r>
            <a:r>
              <a:rPr lang="en-US" b="1" dirty="0"/>
              <a:t> Alliance </a:t>
            </a:r>
            <a:r>
              <a:rPr lang="en-US" b="1" dirty="0" smtClean="0"/>
              <a:t>Coalition</a:t>
            </a:r>
          </a:p>
          <a:p>
            <a:r>
              <a:rPr lang="en-US" dirty="0" smtClean="0"/>
              <a:t>@</a:t>
            </a:r>
            <a:r>
              <a:rPr lang="en-US" dirty="0" err="1" smtClean="0"/>
              <a:t>elielcruz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0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Sarah Moon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67708" y="2677645"/>
            <a:ext cx="5597912" cy="228382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Non-binary Bisexual</a:t>
            </a:r>
          </a:p>
          <a:p>
            <a:r>
              <a:rPr lang="en-US" dirty="0" smtClean="0"/>
              <a:t>Seminarian</a:t>
            </a:r>
          </a:p>
          <a:p>
            <a:r>
              <a:rPr lang="en-US" dirty="0" smtClean="0"/>
              <a:t>Deconstructs Evangelical purity culture and Heterosexual Theology</a:t>
            </a:r>
          </a:p>
          <a:p>
            <a:r>
              <a:rPr lang="en-US" dirty="0" smtClean="0"/>
              <a:t>Blogs @</a:t>
            </a:r>
          </a:p>
          <a:p>
            <a:r>
              <a:rPr lang="en-US" dirty="0" smtClean="0"/>
              <a:t>Patheos.com/blogs/</a:t>
            </a:r>
            <a:r>
              <a:rPr lang="en-US" dirty="0" err="1" smtClean="0"/>
              <a:t>sarahoverthemoon</a:t>
            </a:r>
            <a:endParaRPr lang="en-US" dirty="0" smtClean="0"/>
          </a:p>
          <a:p>
            <a:r>
              <a:rPr lang="en-US" dirty="0" smtClean="0"/>
              <a:t>@</a:t>
            </a:r>
            <a:r>
              <a:rPr lang="en-US" dirty="0" err="1" smtClean="0"/>
              <a:t>grumptheology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671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BISEXUAL MYTHS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AND WHAT TO DO ABOUT THEM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32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Bisexual Invisibility &amp; Erasure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“It’s just a phase.”</a:t>
            </a:r>
          </a:p>
          <a:p>
            <a:r>
              <a:rPr lang="en-US" dirty="0" smtClean="0"/>
              <a:t>“I’m bi-curious.”</a:t>
            </a:r>
          </a:p>
          <a:p>
            <a:r>
              <a:rPr lang="en-US" dirty="0" smtClean="0"/>
              <a:t>“Bisexuality is just a stepping stone to admitting you’re really gay/lesbian.”</a:t>
            </a:r>
          </a:p>
          <a:p>
            <a:r>
              <a:rPr lang="en-US" dirty="0" smtClean="0"/>
              <a:t>“Isn’t everyone really bi?”</a:t>
            </a:r>
          </a:p>
          <a:p>
            <a:r>
              <a:rPr lang="en-US" dirty="0" smtClean="0"/>
              <a:t>“But you got married to one person. How can you still be bi?”</a:t>
            </a:r>
          </a:p>
        </p:txBody>
      </p:sp>
    </p:spTree>
    <p:extLst>
      <p:ext uri="{BB962C8B-B14F-4D97-AF65-F5344CB8AC3E}">
        <p14:creationId xmlns:p14="http://schemas.microsoft.com/office/powerpoint/2010/main" val="60357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I’ve been thinking about those pastors, those people in the clergy who are compassionate to those who have attractions to same-sex individuals. So their inclination is to be all inclusive and put their arm around them. I would like them to think, just for a moment, about “LGBT.” The “B” stands for bisexual. That’s orgies! Are you really going to support this?!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pPr algn="r"/>
            <a:r>
              <a:rPr lang="en-US" dirty="0" smtClean="0"/>
              <a:t>Dr. James Dobson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266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Couldn’t you choose to be “straight”?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Bisexual people can normalize non-heteronormative relationships.</a:t>
            </a:r>
          </a:p>
          <a:p>
            <a:r>
              <a:rPr lang="en-US" dirty="0" smtClean="0"/>
              <a:t>How does bisexuality operate in the “</a:t>
            </a:r>
            <a:r>
              <a:rPr lang="en-US" b="1" dirty="0" smtClean="0"/>
              <a:t>Side A</a:t>
            </a:r>
            <a:r>
              <a:rPr lang="en-US" dirty="0" smtClean="0"/>
              <a:t>” and “</a:t>
            </a:r>
            <a:r>
              <a:rPr lang="en-US" b="1" dirty="0" smtClean="0"/>
              <a:t>Side B</a:t>
            </a:r>
            <a:r>
              <a:rPr lang="en-US" dirty="0" smtClean="0"/>
              <a:t>” dynamic?</a:t>
            </a:r>
          </a:p>
          <a:p>
            <a:r>
              <a:rPr lang="en-US" dirty="0" smtClean="0"/>
              <a:t>Like for LG people, romance for bi people is as much a matter of kismet.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94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You say “privilege,” we say “closet”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bisexual woman married to a man is not “straight married.”</a:t>
            </a:r>
          </a:p>
          <a:p>
            <a:r>
              <a:rPr lang="en-US" dirty="0" smtClean="0"/>
              <a:t>Heteronormativity keeps us in the closet, and keeps the LGBT community shackled to the conservative evangelical interpretation of the Bible. </a:t>
            </a:r>
          </a:p>
          <a:p>
            <a:r>
              <a:rPr lang="en-US" dirty="0" smtClean="0"/>
              <a:t>Those Infamous 6 “Clobber Passages” are part and parcel of a heteronormative understanding of Scripture.</a:t>
            </a:r>
          </a:p>
          <a:p>
            <a:r>
              <a:rPr lang="en-US" dirty="0" smtClean="0"/>
              <a:t>Arguing that we have “straight-passing privilege” means L/G relationships will continue to be devalued on the basis that opposite-sex partnerships are </a:t>
            </a:r>
            <a:r>
              <a:rPr lang="en-US" i="1" dirty="0" smtClean="0"/>
              <a:t>essentially different and better</a:t>
            </a:r>
            <a:r>
              <a:rPr lang="en-US" dirty="0" smtClean="0"/>
              <a:t> than same-sex partnerships because it’s a part of the heteronormative standard to assume a bi person is straight.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0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2175</TotalTime>
  <Words>640</Words>
  <Application>Microsoft Office PowerPoint</Application>
  <PresentationFormat>Widescreen</PresentationFormat>
  <Paragraphs>61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Ion Boardroom</vt:lpstr>
      <vt:lpstr>Bi the Way:</vt:lpstr>
      <vt:lpstr>Samantha Field</vt:lpstr>
      <vt:lpstr>Eliel Cruz-Lopez</vt:lpstr>
      <vt:lpstr>Sarah Moon</vt:lpstr>
      <vt:lpstr>BISEXUAL MYTHS AND WHAT TO DO ABOUT THEM</vt:lpstr>
      <vt:lpstr>Bisexual Invisibility &amp; Erasure</vt:lpstr>
      <vt:lpstr>I’ve been thinking about those pastors, those people in the clergy who are compassionate to those who have attractions to same-sex individuals. So their inclination is to be all inclusive and put their arm around them. I would like them to think, just for a moment, about “LGBT.” The “B” stands for bisexual. That’s orgies! Are you really going to support this?!</vt:lpstr>
      <vt:lpstr>Couldn’t you choose to be “straight”?</vt:lpstr>
      <vt:lpstr>You say “privilege,” we say “closet”</vt:lpstr>
      <vt:lpstr>QUEERING SCRIPTURE BISEXUALITY AND THEOLOGY</vt:lpstr>
      <vt:lpstr>BUSTING THE BINARY</vt:lpstr>
      <vt:lpstr>God with Breasts (El Shaddai)</vt:lpstr>
      <vt:lpstr>SACRED SPACES TRUE LGBT+ INCLUSION IN YOUR CHURCH</vt:lpstr>
      <vt:lpstr>NOT JUST THE “L” AND THE “G”</vt:lpstr>
      <vt:lpstr>Q &amp; 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</dc:creator>
  <cp:lastModifiedBy>Samantha</cp:lastModifiedBy>
  <cp:revision>17</cp:revision>
  <dcterms:created xsi:type="dcterms:W3CDTF">2016-01-08T17:17:50Z</dcterms:created>
  <dcterms:modified xsi:type="dcterms:W3CDTF">2016-01-10T05:33:19Z</dcterms:modified>
</cp:coreProperties>
</file>